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4"/>
  </p:notesMasterIdLst>
  <p:handoutMasterIdLst>
    <p:handoutMasterId r:id="rId75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487" r:id="rId16"/>
    <p:sldId id="4511" r:id="rId17"/>
    <p:sldId id="4503" r:id="rId18"/>
    <p:sldId id="291" r:id="rId19"/>
    <p:sldId id="4489" r:id="rId20"/>
    <p:sldId id="4515" r:id="rId21"/>
    <p:sldId id="290" r:id="rId22"/>
    <p:sldId id="4505" r:id="rId23"/>
    <p:sldId id="4507" r:id="rId24"/>
    <p:sldId id="294" r:id="rId25"/>
    <p:sldId id="297" r:id="rId26"/>
    <p:sldId id="299" r:id="rId27"/>
    <p:sldId id="4497" r:id="rId28"/>
    <p:sldId id="4553" r:id="rId29"/>
    <p:sldId id="4506" r:id="rId30"/>
    <p:sldId id="4504" r:id="rId31"/>
    <p:sldId id="4490" r:id="rId32"/>
    <p:sldId id="4501" r:id="rId33"/>
    <p:sldId id="310" r:id="rId34"/>
    <p:sldId id="4554" r:id="rId35"/>
    <p:sldId id="4519" r:id="rId36"/>
    <p:sldId id="4520" r:id="rId37"/>
    <p:sldId id="4555" r:id="rId38"/>
    <p:sldId id="301" r:id="rId39"/>
    <p:sldId id="4518" r:id="rId40"/>
    <p:sldId id="4491" r:id="rId41"/>
    <p:sldId id="4557" r:id="rId42"/>
    <p:sldId id="4488" r:id="rId43"/>
    <p:sldId id="4558" r:id="rId44"/>
    <p:sldId id="4484" r:id="rId45"/>
    <p:sldId id="311" r:id="rId46"/>
    <p:sldId id="4565" r:id="rId47"/>
    <p:sldId id="4570" r:id="rId48"/>
    <p:sldId id="4524" r:id="rId49"/>
    <p:sldId id="316" r:id="rId50"/>
    <p:sldId id="4566" r:id="rId51"/>
    <p:sldId id="4559" r:id="rId52"/>
    <p:sldId id="4560" r:id="rId53"/>
    <p:sldId id="4569" r:id="rId54"/>
    <p:sldId id="4568" r:id="rId55"/>
    <p:sldId id="4567" r:id="rId56"/>
    <p:sldId id="4561" r:id="rId57"/>
    <p:sldId id="4496" r:id="rId58"/>
    <p:sldId id="4495" r:id="rId59"/>
    <p:sldId id="4492" r:id="rId60"/>
    <p:sldId id="4571" r:id="rId61"/>
    <p:sldId id="4551" r:id="rId62"/>
    <p:sldId id="4552" r:id="rId63"/>
    <p:sldId id="308" r:id="rId64"/>
    <p:sldId id="4502" r:id="rId65"/>
    <p:sldId id="4562" r:id="rId66"/>
    <p:sldId id="4499" r:id="rId67"/>
    <p:sldId id="4563" r:id="rId68"/>
    <p:sldId id="4564" r:id="rId69"/>
    <p:sldId id="4498" r:id="rId70"/>
    <p:sldId id="4500" r:id="rId71"/>
    <p:sldId id="4494" r:id="rId72"/>
    <p:sldId id="4549" r:id="rId7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EFF"/>
    <a:srgbClr val="5F5F5F"/>
    <a:srgbClr val="FFD961"/>
    <a:srgbClr val="920000"/>
    <a:srgbClr val="F2C80F"/>
    <a:srgbClr val="FF9933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97" autoAdjust="0"/>
    <p:restoredTop sz="94975" autoAdjust="0"/>
  </p:normalViewPr>
  <p:slideViewPr>
    <p:cSldViewPr snapToGrid="0">
      <p:cViewPr varScale="1">
        <p:scale>
          <a:sx n="71" d="100"/>
          <a:sy n="71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7/21/2021 10:44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/>
              <a:t>Table</a:t>
            </a:r>
            <a:r>
              <a:rPr lang="en-US" dirty="0"/>
              <a:t>, </a:t>
            </a:r>
            <a:r>
              <a:rPr lang="en-US" b="1" dirty="0"/>
              <a:t>Column</a:t>
            </a:r>
            <a:r>
              <a:rPr lang="en-US" dirty="0"/>
              <a:t>, </a:t>
            </a:r>
            <a:r>
              <a:rPr lang="en-US" b="1" dirty="0"/>
              <a:t>Measure</a:t>
            </a:r>
            <a:r>
              <a:rPr lang="en-US" dirty="0"/>
              <a:t> and </a:t>
            </a:r>
            <a:r>
              <a:rPr lang="en-US" b="1" dirty="0"/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/>
              <a:t>Caption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 and </a:t>
            </a:r>
            <a:r>
              <a:rPr lang="en-US" b="1" dirty="0" err="1"/>
              <a:t>DisplayFolder</a:t>
            </a:r>
            <a:endParaRPr lang="en-US" b="1" dirty="0"/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/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6" y="2241190"/>
            <a:ext cx="8276576" cy="4260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Localized Label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pPr lvl="1"/>
            <a:r>
              <a:rPr lang="en-US" dirty="0"/>
              <a:t>Add a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/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/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/>
              <a:t>ProductSales.pbix</a:t>
            </a:r>
            <a:r>
              <a:rPr lang="en-US" dirty="0"/>
              <a:t> has default culture of </a:t>
            </a:r>
            <a:r>
              <a:rPr lang="en-US" b="1" dirty="0"/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00144" y="2782406"/>
            <a:ext cx="9873245" cy="3644168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New Translation</a:t>
            </a:r>
            <a:r>
              <a:rPr lang="en-US" dirty="0"/>
              <a:t> command and choose culture from </a:t>
            </a:r>
            <a:r>
              <a:rPr lang="en-US" b="1" dirty="0"/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Import Translations command </a:t>
            </a:r>
          </a:p>
          <a:p>
            <a:pPr lvl="1"/>
            <a:r>
              <a:rPr lang="en-US" dirty="0"/>
              <a:t>Makes it possible to automate to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dirty="0"/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External Tools tab of ribbon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98CB4-2574-49E9-9743-8255777366C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181" y="1706714"/>
            <a:ext cx="10062328" cy="1961396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/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/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/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/>
              <a:t>Table</a:t>
            </a:r>
            <a:r>
              <a:rPr lang="en-US" dirty="0"/>
              <a:t>, </a:t>
            </a:r>
            <a:r>
              <a:rPr lang="en-US" b="1" dirty="0"/>
              <a:t>Column</a:t>
            </a:r>
            <a:r>
              <a:rPr lang="en-US" dirty="0"/>
              <a:t>, </a:t>
            </a:r>
            <a:r>
              <a:rPr lang="en-US" b="1" dirty="0"/>
              <a:t>Measure</a:t>
            </a:r>
            <a:r>
              <a:rPr lang="en-US" dirty="0"/>
              <a:t> and </a:t>
            </a:r>
            <a:r>
              <a:rPr lang="en-US" b="1" dirty="0"/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/>
              <a:t>Caption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 and </a:t>
            </a:r>
            <a:r>
              <a:rPr lang="en-US" b="1" dirty="0" err="1"/>
              <a:t>DisplayFolder</a:t>
            </a:r>
            <a:endParaRPr lang="en-US" b="1" dirty="0"/>
          </a:p>
          <a:p>
            <a:pPr lvl="1"/>
            <a:r>
              <a:rPr lang="en-US" dirty="0"/>
              <a:t>Model object contains </a:t>
            </a:r>
            <a:r>
              <a:rPr lang="en-US" b="1" dirty="0"/>
              <a:t>Culture</a:t>
            </a:r>
            <a:r>
              <a:rPr lang="en-US" dirty="0"/>
              <a:t> property and </a:t>
            </a:r>
            <a:r>
              <a:rPr lang="en-US" b="1" dirty="0"/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/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9" y="203007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populate secondary language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/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07992" y="4016300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/>
              <a:t>What Not To Do</a:t>
            </a:r>
            <a:r>
              <a:rPr lang="en-US" dirty="0"/>
              <a:t> is more important than learning </a:t>
            </a:r>
            <a:r>
              <a:rPr lang="en-US" b="1" dirty="0"/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8746</TotalTime>
  <Words>2920</Words>
  <Application>Microsoft Office PowerPoint</Application>
  <PresentationFormat>Custom</PresentationFormat>
  <Paragraphs>523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Demo</vt:lpstr>
      <vt:lpstr> GitHub Repository for Multilanguage-Reports Sample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213</cp:revision>
  <cp:lastPrinted>2019-05-02T20:11:39Z</cp:lastPrinted>
  <dcterms:created xsi:type="dcterms:W3CDTF">2018-09-21T01:16:59Z</dcterms:created>
  <dcterms:modified xsi:type="dcterms:W3CDTF">2021-07-22T16:20:41Z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